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7" r:id="rId5"/>
    <p:sldId id="269" r:id="rId6"/>
    <p:sldId id="271" r:id="rId7"/>
    <p:sldId id="273" r:id="rId8"/>
    <p:sldId id="260" r:id="rId9"/>
    <p:sldId id="262" r:id="rId10"/>
    <p:sldId id="264" r:id="rId11"/>
    <p:sldId id="266" r:id="rId12"/>
    <p:sldId id="27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A778A920-74A8-479D-AEED-17C5D1F02BBC}">
          <p14:sldIdLst>
            <p14:sldId id="256"/>
          </p14:sldIdLst>
        </p14:section>
        <p14:section name="Sezione senza titolo" id="{8D083E2C-91F9-4EC0-9F56-5F83FF4B6D99}">
          <p14:sldIdLst>
            <p14:sldId id="257"/>
            <p14:sldId id="258"/>
            <p14:sldId id="267"/>
            <p14:sldId id="269"/>
            <p14:sldId id="271"/>
            <p14:sldId id="273"/>
            <p14:sldId id="260"/>
            <p14:sldId id="262"/>
            <p14:sldId id="264"/>
            <p14:sldId id="266"/>
            <p14:sldId id="274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anuele Aime" initials="E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2" d="100"/>
          <a:sy n="72" d="100"/>
        </p:scale>
        <p:origin x="-114" y="-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6A18-2614-4ED8-91A9-840D5278AA63}" type="datetimeFigureOut">
              <a:rPr lang="it-IT" smtClean="0"/>
              <a:t>16/10/2018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CF59-0907-4249-A362-1FB0F0A05D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4024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6A18-2614-4ED8-91A9-840D5278AA63}" type="datetimeFigureOut">
              <a:rPr lang="it-IT" smtClean="0"/>
              <a:t>16/10/2018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CF59-0907-4249-A362-1FB0F0A05D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0532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6A18-2614-4ED8-91A9-840D5278AA63}" type="datetimeFigureOut">
              <a:rPr lang="it-IT" smtClean="0"/>
              <a:t>16/10/2018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CF59-0907-4249-A362-1FB0F0A05D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7706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6A18-2614-4ED8-91A9-840D5278AA63}" type="datetimeFigureOut">
              <a:rPr lang="it-IT" smtClean="0"/>
              <a:t>16/10/2018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CF59-0907-4249-A362-1FB0F0A05DD2}" type="slidenum">
              <a:rPr lang="it-IT" smtClean="0"/>
              <a:t>‹N›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6186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6A18-2614-4ED8-91A9-840D5278AA63}" type="datetimeFigureOut">
              <a:rPr lang="it-IT" smtClean="0"/>
              <a:t>16/10/2018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CF59-0907-4249-A362-1FB0F0A05D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4615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6A18-2614-4ED8-91A9-840D5278AA63}" type="datetimeFigureOut">
              <a:rPr lang="it-IT" smtClean="0"/>
              <a:t>16/10/2018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CF59-0907-4249-A362-1FB0F0A05D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3282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6A18-2614-4ED8-91A9-840D5278AA63}" type="datetimeFigureOut">
              <a:rPr lang="it-IT" smtClean="0"/>
              <a:t>16/10/2018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CF59-0907-4249-A362-1FB0F0A05D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2615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6A18-2614-4ED8-91A9-840D5278AA63}" type="datetimeFigureOut">
              <a:rPr lang="it-IT" smtClean="0"/>
              <a:t>16/10/2018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CF59-0907-4249-A362-1FB0F0A05D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0078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6A18-2614-4ED8-91A9-840D5278AA63}" type="datetimeFigureOut">
              <a:rPr lang="it-IT" smtClean="0"/>
              <a:t>16/10/2018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CF59-0907-4249-A362-1FB0F0A05D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2451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6A18-2614-4ED8-91A9-840D5278AA63}" type="datetimeFigureOut">
              <a:rPr lang="it-IT" smtClean="0"/>
              <a:t>16/10/2018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CF59-0907-4249-A362-1FB0F0A05D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0109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6A18-2614-4ED8-91A9-840D5278AA63}" type="datetimeFigureOut">
              <a:rPr lang="it-IT" smtClean="0"/>
              <a:t>16/10/2018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CF59-0907-4249-A362-1FB0F0A05D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6965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6A18-2614-4ED8-91A9-840D5278AA63}" type="datetimeFigureOut">
              <a:rPr lang="it-IT" smtClean="0"/>
              <a:t>16/10/2018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CF59-0907-4249-A362-1FB0F0A05D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8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6A18-2614-4ED8-91A9-840D5278AA63}" type="datetimeFigureOut">
              <a:rPr lang="it-IT" smtClean="0"/>
              <a:t>16/10/2018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CF59-0907-4249-A362-1FB0F0A05D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19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6A18-2614-4ED8-91A9-840D5278AA63}" type="datetimeFigureOut">
              <a:rPr lang="it-IT" smtClean="0"/>
              <a:t>16/10/2018</a:t>
            </a:fld>
            <a:endParaRPr lang="it-I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CF59-0907-4249-A362-1FB0F0A05D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3431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6A18-2614-4ED8-91A9-840D5278AA63}" type="datetimeFigureOut">
              <a:rPr lang="it-IT" smtClean="0"/>
              <a:t>16/10/2018</a:t>
            </a:fld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CF59-0907-4249-A362-1FB0F0A05D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1496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6A18-2614-4ED8-91A9-840D5278AA63}" type="datetimeFigureOut">
              <a:rPr lang="it-IT" smtClean="0"/>
              <a:t>16/10/2018</a:t>
            </a:fld>
            <a:endParaRPr lang="it-I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CF59-0907-4249-A362-1FB0F0A05D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7335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6A18-2614-4ED8-91A9-840D5278AA63}" type="datetimeFigureOut">
              <a:rPr lang="it-IT" smtClean="0"/>
              <a:t>16/10/2018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CF59-0907-4249-A362-1FB0F0A05D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9984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8536A18-2614-4ED8-91A9-840D5278AA63}" type="datetimeFigureOut">
              <a:rPr lang="it-IT" smtClean="0"/>
              <a:t>16/10/2018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4CF59-0907-4249-A362-1FB0F0A05D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43094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Power%20point/RIPETIZIONI.jpg" TargetMode="External"/><Relationship Id="rId7" Type="http://schemas.openxmlformats.org/officeDocument/2006/relationships/hyperlink" Target="Power%20point/PUNTI%20RETE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Power%20point/PRE-POST%2020.jpg" TargetMode="External"/><Relationship Id="rId5" Type="http://schemas.openxmlformats.org/officeDocument/2006/relationships/hyperlink" Target="Power%20point/ATTACCO%20DOPO%20RICE.jpg" TargetMode="External"/><Relationship Id="rId4" Type="http://schemas.openxmlformats.org/officeDocument/2006/relationships/hyperlink" Target="Power%20point/GIOCO%20RICETTORI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Power%20point/ricezione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hyperlink" Target="Power%20point/ZONE%20DI%20PROVENIENZA%20DELLA%20RICE.jpg" TargetMode="External"/><Relationship Id="rId4" Type="http://schemas.openxmlformats.org/officeDocument/2006/relationships/hyperlink" Target="Power%20point/RICE%20ESCL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Power%20point/prova.jpg" TargetMode="External"/><Relationship Id="rId2" Type="http://schemas.openxmlformats.org/officeDocument/2006/relationships/hyperlink" Target="Power%20point/BASI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55D38F5-1599-40E3-920E-B9B46258E2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87215"/>
            <a:ext cx="8825658" cy="3329581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PREPARAZIONE DI UNA GARA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BFE04748-5114-4273-BF2C-993435BC5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3616796"/>
            <a:ext cx="8825658" cy="861420"/>
          </a:xfrm>
        </p:spPr>
        <p:txBody>
          <a:bodyPr>
            <a:normAutofit/>
          </a:bodyPr>
          <a:lstStyle/>
          <a:p>
            <a:r>
              <a:rPr lang="it-IT" sz="3200" dirty="0"/>
              <a:t>DAI CAMPIONATI DI SERIE ALL’ ALTO LIVELLO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BD73086D-67D5-4ED6-9F53-A749A8242205}"/>
              </a:ext>
            </a:extLst>
          </p:cNvPr>
          <p:cNvSpPr txBox="1"/>
          <p:nvPr/>
        </p:nvSpPr>
        <p:spPr>
          <a:xfrm>
            <a:off x="1485899" y="5143499"/>
            <a:ext cx="5741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RELATORE: PROF. LUCA SECCHI</a:t>
            </a:r>
          </a:p>
          <a:p>
            <a:r>
              <a:rPr lang="it-IT" dirty="0"/>
              <a:t>ALLENATORE REALEMUTUAFENERA CHIERI 76</a:t>
            </a:r>
          </a:p>
        </p:txBody>
      </p:sp>
      <p:pic>
        <p:nvPicPr>
          <p:cNvPr id="6" name="Immagine 5" descr="Immagine che contiene persona&#10;&#10;Descrizione generata con affidabilità molto elevata">
            <a:extLst>
              <a:ext uri="{FF2B5EF4-FFF2-40B4-BE49-F238E27FC236}">
                <a16:creationId xmlns:a16="http://schemas.microsoft.com/office/drawing/2014/main" xmlns="" id="{F77EEFC7-8FF8-4CF4-938B-73CCC6384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412" y="4581525"/>
            <a:ext cx="2879238" cy="215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7891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sport, gara di atletica, interni, corte&#10;&#10;Descrizione generata con affidabilità molto elevata">
            <a:extLst>
              <a:ext uri="{FF2B5EF4-FFF2-40B4-BE49-F238E27FC236}">
                <a16:creationId xmlns:a16="http://schemas.microsoft.com/office/drawing/2014/main" xmlns="" id="{6BDBEC11-26C9-4609-AD0F-41635D7451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679"/>
            <a:ext cx="2914527" cy="218589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F911CB7-6738-49D7-9BFA-FA514616C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CAMPIONATI DI SERIE C-D</a:t>
            </a:r>
            <a:br>
              <a:rPr lang="it-IT" dirty="0">
                <a:solidFill>
                  <a:srgbClr val="FF0000"/>
                </a:solidFill>
              </a:rPr>
            </a:b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sz="2800" dirty="0">
                <a:solidFill>
                  <a:schemeClr val="tx1"/>
                </a:solidFill>
              </a:rPr>
              <a:t>SIDE OUT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E0D3B646-8F03-49BB-8D6B-04557848D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061711"/>
            <a:ext cx="10272953" cy="4195481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                         </a:t>
            </a:r>
          </a:p>
          <a:p>
            <a:pPr marL="400050" lvl="1" indent="0">
              <a:buNone/>
            </a:pPr>
            <a:r>
              <a:rPr lang="it-IT" dirty="0"/>
              <a:t>-STUDIO LINEA DI RICEZIONE  </a:t>
            </a:r>
            <a:r>
              <a:rPr lang="it-IT" sz="4200" dirty="0"/>
              <a:t>{</a:t>
            </a:r>
          </a:p>
          <a:p>
            <a:pPr marL="400050" lvl="1" indent="0">
              <a:buNone/>
            </a:pPr>
            <a:endParaRPr lang="it-IT" sz="4200" dirty="0"/>
          </a:p>
          <a:p>
            <a:pPr marL="400050" lvl="1" indent="0">
              <a:buNone/>
            </a:pPr>
            <a:endParaRPr lang="it-IT" dirty="0"/>
          </a:p>
          <a:p>
            <a:pPr marL="400050" lvl="1" indent="0">
              <a:buNone/>
            </a:pPr>
            <a:r>
              <a:rPr lang="it-IT" dirty="0"/>
              <a:t>-STUDIO DEL PRIMO ATTACCO</a:t>
            </a:r>
            <a:r>
              <a:rPr lang="it-IT" sz="4400" dirty="0"/>
              <a:t>{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04BD2BC0-A3D8-4EB0-ABC3-5A8122E4C341}"/>
              </a:ext>
            </a:extLst>
          </p:cNvPr>
          <p:cNvSpPr txBox="1"/>
          <p:nvPr/>
        </p:nvSpPr>
        <p:spPr>
          <a:xfrm>
            <a:off x="5045456" y="2479772"/>
            <a:ext cx="3453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RICETTORE MENO EFFICACE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93820AF7-38EA-48E4-AE20-3741D493B16D}"/>
              </a:ext>
            </a:extLst>
          </p:cNvPr>
          <p:cNvSpPr txBox="1"/>
          <p:nvPr/>
        </p:nvSpPr>
        <p:spPr>
          <a:xfrm>
            <a:off x="4945465" y="2932942"/>
            <a:ext cx="6584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prstClr val="white"/>
                </a:solidFill>
                <a:latin typeface="Century Gothic" panose="020B0502020202020204"/>
              </a:rPr>
              <a:t>IPOTETICA EFFICACIA DELLA BATTUTA CORTA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128156BD-7DC8-4AD0-9FC0-C475A3186FC1}"/>
              </a:ext>
            </a:extLst>
          </p:cNvPr>
          <p:cNvSpPr txBox="1"/>
          <p:nvPr/>
        </p:nvSpPr>
        <p:spPr>
          <a:xfrm>
            <a:off x="5105704" y="4325385"/>
            <a:ext cx="6974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noProof="0" dirty="0">
                <a:solidFill>
                  <a:prstClr val="white"/>
                </a:solidFill>
                <a:latin typeface="Century Gothic" panose="020B0502020202020204"/>
              </a:rPr>
              <a:t>DIREZIONI D’ATTACCO </a:t>
            </a:r>
            <a:r>
              <a:rPr lang="it-IT" sz="1400" noProof="0" dirty="0">
                <a:solidFill>
                  <a:prstClr val="white"/>
                </a:solidFill>
                <a:latin typeface="Century Gothic" panose="020B0502020202020204"/>
              </a:rPr>
              <a:t>(ESALTAZIONE NOSTRO SISTEMA MURO DIFESA)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3EE4BEB5-8A56-4EE8-9438-97B2D2222CF8}"/>
              </a:ext>
            </a:extLst>
          </p:cNvPr>
          <p:cNvSpPr txBox="1"/>
          <p:nvPr/>
        </p:nvSpPr>
        <p:spPr>
          <a:xfrm>
            <a:off x="5105704" y="4921956"/>
            <a:ext cx="561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UTILIZZO DEL PALLONETTO</a:t>
            </a:r>
          </a:p>
        </p:txBody>
      </p:sp>
      <p:pic>
        <p:nvPicPr>
          <p:cNvPr id="10" name="Immagine 9" descr="Immagine che contiene persona, sport, gara di atletica, terra&#10;&#10;Descrizione generata con affidabilità molto elevata">
            <a:extLst>
              <a:ext uri="{FF2B5EF4-FFF2-40B4-BE49-F238E27FC236}">
                <a16:creationId xmlns:a16="http://schemas.microsoft.com/office/drawing/2014/main" xmlns="" id="{90CF26D5-0772-464A-8BAE-88E52A4D96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059" y="-8608"/>
            <a:ext cx="3261160" cy="238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67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sport, terra, acqua, gara di atletica&#10;&#10;Descrizione generata con affidabilità molto elevata">
            <a:extLst>
              <a:ext uri="{FF2B5EF4-FFF2-40B4-BE49-F238E27FC236}">
                <a16:creationId xmlns:a16="http://schemas.microsoft.com/office/drawing/2014/main" xmlns="" id="{7F903D9F-AC67-4D62-9B05-A9B74AB99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5" y="66938"/>
            <a:ext cx="3353497" cy="239535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33A6AEC-8901-4586-9BFB-83784F430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CAMPIONATI DI SERIE C-D</a:t>
            </a:r>
            <a:br>
              <a:rPr lang="it-IT" dirty="0">
                <a:solidFill>
                  <a:srgbClr val="FF0000"/>
                </a:solidFill>
              </a:rPr>
            </a:b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sz="2800" dirty="0">
                <a:solidFill>
                  <a:schemeClr val="tx1"/>
                </a:solidFill>
              </a:rPr>
              <a:t>BREAK POINT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E0F4D16D-AE82-415C-849C-39959B802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18745"/>
            <a:ext cx="10707688" cy="4715430"/>
          </a:xfrm>
        </p:spPr>
        <p:txBody>
          <a:bodyPr/>
          <a:lstStyle/>
          <a:p>
            <a:endParaRPr lang="it-IT" dirty="0"/>
          </a:p>
          <a:p>
            <a:pPr marL="0" indent="0">
              <a:buNone/>
            </a:pPr>
            <a:r>
              <a:rPr lang="it-IT" dirty="0"/>
              <a:t>-STUDIO DELLA BATTUTA AVVERSARIA </a:t>
            </a:r>
            <a:r>
              <a:rPr lang="it-IT" sz="4400" dirty="0"/>
              <a:t>{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-STUDIO DELLE LINEE DI MURO             </a:t>
            </a:r>
            <a:r>
              <a:rPr lang="it-IT" sz="4800" dirty="0"/>
              <a:t>{</a:t>
            </a:r>
          </a:p>
          <a:p>
            <a:pPr marL="0" indent="0">
              <a:buNone/>
            </a:pPr>
            <a:r>
              <a:rPr lang="it-IT" dirty="0"/>
              <a:t>-STUDIO DELLE CORRELAZIONI MURO DIFESA </a:t>
            </a:r>
            <a:r>
              <a:rPr lang="it-IT" sz="4400" dirty="0"/>
              <a:t>{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-SVILUPPO DEL CONTRATTACCO </a:t>
            </a:r>
            <a:r>
              <a:rPr lang="it-IT" sz="4800" dirty="0"/>
              <a:t>{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DEB7BDE4-54A0-40A0-8114-EE7FF4BA9C39}"/>
              </a:ext>
            </a:extLst>
          </p:cNvPr>
          <p:cNvSpPr txBox="1"/>
          <p:nvPr/>
        </p:nvSpPr>
        <p:spPr>
          <a:xfrm>
            <a:off x="5925345" y="2679788"/>
            <a:ext cx="4537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TIPOLOGIA E PADRONANZA TECNICA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4A0DD796-EB0E-4172-A4C8-1B72B78D1DE3}"/>
              </a:ext>
            </a:extLst>
          </p:cNvPr>
          <p:cNvSpPr txBox="1"/>
          <p:nvPr/>
        </p:nvSpPr>
        <p:spPr>
          <a:xfrm>
            <a:off x="5925344" y="3757185"/>
            <a:ext cx="5029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QUALITA’ INDIVIDUALE E DI COPPIA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A374C15A-B1CB-4F62-8F7E-0E27C0209EF0}"/>
              </a:ext>
            </a:extLst>
          </p:cNvPr>
          <p:cNvSpPr txBox="1"/>
          <p:nvPr/>
        </p:nvSpPr>
        <p:spPr>
          <a:xfrm>
            <a:off x="5925344" y="4158297"/>
            <a:ext cx="5293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ASSISTENZE E SOVRACCARICHI </a:t>
            </a:r>
            <a:r>
              <a:rPr lang="it-IT" sz="1400" dirty="0"/>
              <a:t>(STUDI MIRATI)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04545EBE-EB1B-4252-A41D-9E79A24BF2D0}"/>
              </a:ext>
            </a:extLst>
          </p:cNvPr>
          <p:cNvSpPr txBox="1"/>
          <p:nvPr/>
        </p:nvSpPr>
        <p:spPr>
          <a:xfrm flipH="1">
            <a:off x="6900443" y="4722177"/>
            <a:ext cx="3409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SISTEMI FISSI O RICORRENTI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A2338584-47E3-4B1F-B8A2-6E7592C29E1E}"/>
              </a:ext>
            </a:extLst>
          </p:cNvPr>
          <p:cNvSpPr txBox="1"/>
          <p:nvPr/>
        </p:nvSpPr>
        <p:spPr>
          <a:xfrm>
            <a:off x="6900443" y="5091509"/>
            <a:ext cx="3838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DIFENSORI MENO CAPACI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753676DE-CE11-4757-BC2E-1FE2B949FBAF}"/>
              </a:ext>
            </a:extLst>
          </p:cNvPr>
          <p:cNvSpPr txBox="1"/>
          <p:nvPr/>
        </p:nvSpPr>
        <p:spPr>
          <a:xfrm>
            <a:off x="5395727" y="5819504"/>
            <a:ext cx="3705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UTILIZZO SECONDE LINEE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xmlns="" id="{FDEA8FCA-A41D-4358-B04F-68017E7E0D56}"/>
              </a:ext>
            </a:extLst>
          </p:cNvPr>
          <p:cNvSpPr txBox="1"/>
          <p:nvPr/>
        </p:nvSpPr>
        <p:spPr>
          <a:xfrm>
            <a:off x="5395727" y="6220616"/>
            <a:ext cx="4098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ATTACCANTI DI RIFERIMENTO</a:t>
            </a:r>
          </a:p>
        </p:txBody>
      </p:sp>
      <p:pic>
        <p:nvPicPr>
          <p:cNvPr id="6" name="Immagine 5" descr="Immagine che contiene persona, sport, tennis, corte&#10;&#10;Descrizione generata con affidabilità molto elevata">
            <a:extLst>
              <a:ext uri="{FF2B5EF4-FFF2-40B4-BE49-F238E27FC236}">
                <a16:creationId xmlns:a16="http://schemas.microsoft.com/office/drawing/2014/main" xmlns="" id="{08D5FA87-8040-4B13-8A8A-F9C8E5E8B1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348" y="33177"/>
            <a:ext cx="3242996" cy="242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2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veivolo, trasporto, mongolfiera&#10;&#10;Descrizione generata con affidabilità molto elevata">
            <a:extLst>
              <a:ext uri="{FF2B5EF4-FFF2-40B4-BE49-F238E27FC236}">
                <a16:creationId xmlns:a16="http://schemas.microsoft.com/office/drawing/2014/main" xmlns="" id="{58144813-66F5-449E-BA0D-F80C77604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4" y="2501463"/>
            <a:ext cx="6229351" cy="4232712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0339055E-22A9-4C84-B0F8-305B87DA9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331" y="280535"/>
            <a:ext cx="9491419" cy="3442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6600" dirty="0">
                <a:solidFill>
                  <a:schemeClr val="bg1"/>
                </a:solidFill>
                <a:highlight>
                  <a:srgbClr val="FFFF00"/>
                </a:highlight>
              </a:rPr>
              <a:t>GRAZIE PER LA CORTESE ATTENZIONE</a:t>
            </a:r>
          </a:p>
        </p:txBody>
      </p:sp>
    </p:spTree>
    <p:extLst>
      <p:ext uri="{BB962C8B-B14F-4D97-AF65-F5344CB8AC3E}">
        <p14:creationId xmlns:p14="http://schemas.microsoft.com/office/powerpoint/2010/main" val="2662754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Immagine che contiene persona, sport, gara di atletica, terra&#10;&#10;Descrizione generata con affidabilità molto elevata">
            <a:extLst>
              <a:ext uri="{FF2B5EF4-FFF2-40B4-BE49-F238E27FC236}">
                <a16:creationId xmlns:a16="http://schemas.microsoft.com/office/drawing/2014/main" xmlns="" id="{43FF6CD8-B849-4161-95DE-6BDA3CBF8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475" y="127326"/>
            <a:ext cx="3314845" cy="230155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94DD7697-40BF-4868-AC44-C75FCFC68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80" y="180374"/>
            <a:ext cx="3867150" cy="227967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F911CB7-6738-49D7-9BFA-FA514616C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CAMPIONATI DI SERIE A</a:t>
            </a:r>
            <a:br>
              <a:rPr lang="it-IT" dirty="0">
                <a:solidFill>
                  <a:srgbClr val="FF0000"/>
                </a:solidFill>
              </a:rPr>
            </a:b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sz="2800" dirty="0">
                <a:solidFill>
                  <a:schemeClr val="tx1"/>
                </a:solidFill>
              </a:rPr>
              <a:t>SIDE OUT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E0D3B646-8F03-49BB-8D6B-04557848D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061711"/>
            <a:ext cx="10272953" cy="4195481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                         </a:t>
            </a:r>
          </a:p>
          <a:p>
            <a:pPr marL="400050" lvl="1" indent="0">
              <a:buNone/>
            </a:pPr>
            <a:r>
              <a:rPr lang="it-IT" dirty="0"/>
              <a:t>-STUDIO LINEA DI RICEZIONE  </a:t>
            </a:r>
            <a:r>
              <a:rPr lang="it-IT" sz="4200" dirty="0"/>
              <a:t>{</a:t>
            </a:r>
          </a:p>
          <a:p>
            <a:pPr marL="400050" lvl="1" indent="0">
              <a:buNone/>
            </a:pPr>
            <a:endParaRPr lang="it-IT" sz="4200" dirty="0"/>
          </a:p>
          <a:p>
            <a:pPr marL="400050" lvl="1" indent="0">
              <a:buNone/>
            </a:pPr>
            <a:endParaRPr lang="it-IT" dirty="0"/>
          </a:p>
          <a:p>
            <a:pPr marL="400050" lvl="1" indent="0">
              <a:buNone/>
            </a:pPr>
            <a:r>
              <a:rPr lang="it-IT" dirty="0"/>
              <a:t>-STUDIO DEL PRIMO ATTACCO</a:t>
            </a:r>
            <a:r>
              <a:rPr lang="it-IT" sz="4400" dirty="0"/>
              <a:t>{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04BD2BC0-A3D8-4EB0-ABC3-5A8122E4C341}"/>
              </a:ext>
            </a:extLst>
          </p:cNvPr>
          <p:cNvSpPr txBox="1"/>
          <p:nvPr/>
        </p:nvSpPr>
        <p:spPr>
          <a:xfrm>
            <a:off x="4996242" y="2357187"/>
            <a:ext cx="3453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RICETTORE MENO EFFICACE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7D03F997-DAF8-42C0-9B0A-9BA346720AC4}"/>
              </a:ext>
            </a:extLst>
          </p:cNvPr>
          <p:cNvSpPr txBox="1"/>
          <p:nvPr/>
        </p:nvSpPr>
        <p:spPr>
          <a:xfrm>
            <a:off x="4985680" y="2709838"/>
            <a:ext cx="564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COMBINAZIONI CAPACITA’ NEGATIVE O POSITIVE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93820AF7-38EA-48E4-AE20-3741D493B16D}"/>
              </a:ext>
            </a:extLst>
          </p:cNvPr>
          <p:cNvSpPr txBox="1"/>
          <p:nvPr/>
        </p:nvSpPr>
        <p:spPr>
          <a:xfrm>
            <a:off x="4985679" y="3059668"/>
            <a:ext cx="6584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QUALITA’ DI USCITA DEI CENTRALI E RELATIVO ATTACCO</a:t>
            </a:r>
          </a:p>
          <a:p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128156BD-7DC8-4AD0-9FC0-C475A3186FC1}"/>
              </a:ext>
            </a:extLst>
          </p:cNvPr>
          <p:cNvSpPr txBox="1"/>
          <p:nvPr/>
        </p:nvSpPr>
        <p:spPr>
          <a:xfrm>
            <a:off x="5116306" y="4037352"/>
            <a:ext cx="4510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PRIMA E SECONDA PREVALENZA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3ABF8FFC-EA13-48E0-BD1F-3092D890A460}"/>
              </a:ext>
            </a:extLst>
          </p:cNvPr>
          <p:cNvSpPr txBox="1"/>
          <p:nvPr/>
        </p:nvSpPr>
        <p:spPr>
          <a:xfrm>
            <a:off x="5116306" y="4325817"/>
            <a:ext cx="5974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GIOCO CON IL MURO AVVERSARIO (scelta colpi)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3EE4BEB5-8A56-4EE8-9438-97B2D2222CF8}"/>
              </a:ext>
            </a:extLst>
          </p:cNvPr>
          <p:cNvSpPr txBox="1"/>
          <p:nvPr/>
        </p:nvSpPr>
        <p:spPr>
          <a:xfrm>
            <a:off x="5116306" y="4632762"/>
            <a:ext cx="561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UTILIZZO DEL PALLONETTO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083E9244-8758-42C1-BE13-71A6020D2E6C}"/>
              </a:ext>
            </a:extLst>
          </p:cNvPr>
          <p:cNvSpPr txBox="1"/>
          <p:nvPr/>
        </p:nvSpPr>
        <p:spPr>
          <a:xfrm>
            <a:off x="5105828" y="4892604"/>
            <a:ext cx="4793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ATTACCO DOPO PROPRIA RICE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9635E91C-6DEE-4EA4-AFB7-4C61759B302C}"/>
              </a:ext>
            </a:extLst>
          </p:cNvPr>
          <p:cNvSpPr txBox="1"/>
          <p:nvPr/>
        </p:nvSpPr>
        <p:spPr>
          <a:xfrm>
            <a:off x="5105828" y="5186342"/>
            <a:ext cx="6087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INCIDENZA DEL PRIMO ATTACCO (tattica di squadra)</a:t>
            </a:r>
          </a:p>
        </p:txBody>
      </p:sp>
    </p:spTree>
    <p:extLst>
      <p:ext uri="{BB962C8B-B14F-4D97-AF65-F5344CB8AC3E}">
        <p14:creationId xmlns:p14="http://schemas.microsoft.com/office/powerpoint/2010/main" val="222710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 descr="Immagine che contiene persona, sport, tennis, corte&#10;&#10;Descrizione generata con affidabilità molto elevata">
            <a:extLst>
              <a:ext uri="{FF2B5EF4-FFF2-40B4-BE49-F238E27FC236}">
                <a16:creationId xmlns:a16="http://schemas.microsoft.com/office/drawing/2014/main" xmlns="" id="{65FDDFEB-1CAB-40B6-B02A-F5E0A29C8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064" y="140152"/>
            <a:ext cx="3370261" cy="2524442"/>
          </a:xfrm>
          <a:prstGeom prst="rect">
            <a:avLst/>
          </a:prstGeom>
        </p:spPr>
      </p:pic>
      <p:pic>
        <p:nvPicPr>
          <p:cNvPr id="19" name="Immagine 18" descr="Immagine che contiene sport, terra, acqua, gara di atletica&#10;&#10;Descrizione generata con affidabilità molto elevata">
            <a:extLst>
              <a:ext uri="{FF2B5EF4-FFF2-40B4-BE49-F238E27FC236}">
                <a16:creationId xmlns:a16="http://schemas.microsoft.com/office/drawing/2014/main" xmlns="" id="{224641C6-3C97-457F-88ED-79C9FC537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94" y="248108"/>
            <a:ext cx="3561555" cy="2409486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33A6AEC-8901-4586-9BFB-83784F430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CAMPIONATI DI SERIE A</a:t>
            </a:r>
            <a:br>
              <a:rPr lang="it-IT" dirty="0">
                <a:solidFill>
                  <a:srgbClr val="FF0000"/>
                </a:solidFill>
              </a:rPr>
            </a:b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sz="2800" dirty="0">
                <a:solidFill>
                  <a:schemeClr val="tx1"/>
                </a:solidFill>
              </a:rPr>
              <a:t>BREAK POINT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E0F4D16D-AE82-415C-849C-39959B802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18745"/>
            <a:ext cx="10707688" cy="4715430"/>
          </a:xfrm>
        </p:spPr>
        <p:txBody>
          <a:bodyPr/>
          <a:lstStyle/>
          <a:p>
            <a:endParaRPr lang="it-IT" dirty="0"/>
          </a:p>
          <a:p>
            <a:pPr marL="0" indent="0">
              <a:buNone/>
            </a:pPr>
            <a:r>
              <a:rPr lang="it-IT" dirty="0"/>
              <a:t>-STUDIO DELLA BATTUTA AVVERSARIA </a:t>
            </a:r>
            <a:r>
              <a:rPr lang="it-IT" sz="4400" dirty="0"/>
              <a:t>{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-STUDIO DELLE LINEE DI MURO             </a:t>
            </a:r>
            <a:r>
              <a:rPr lang="it-IT" sz="4800" dirty="0"/>
              <a:t>{</a:t>
            </a:r>
          </a:p>
          <a:p>
            <a:pPr marL="0" indent="0">
              <a:buNone/>
            </a:pPr>
            <a:r>
              <a:rPr lang="it-IT" dirty="0"/>
              <a:t>-STUDIO DELLE CORRELAZIONI MURO DIFESA </a:t>
            </a:r>
            <a:r>
              <a:rPr lang="it-IT" sz="4400" dirty="0"/>
              <a:t>{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-SVILUPPO DEL CONTRATTACCO </a:t>
            </a:r>
            <a:r>
              <a:rPr lang="it-IT" sz="4800" dirty="0"/>
              <a:t>{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DEB7BDE4-54A0-40A0-8114-EE7FF4BA9C39}"/>
              </a:ext>
            </a:extLst>
          </p:cNvPr>
          <p:cNvSpPr txBox="1"/>
          <p:nvPr/>
        </p:nvSpPr>
        <p:spPr>
          <a:xfrm>
            <a:off x="5925345" y="2395443"/>
            <a:ext cx="3171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TIPOLOGIA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E4E0FF3A-0CD7-4A11-9265-5652A549484D}"/>
              </a:ext>
            </a:extLst>
          </p:cNvPr>
          <p:cNvSpPr txBox="1"/>
          <p:nvPr/>
        </p:nvSpPr>
        <p:spPr>
          <a:xfrm>
            <a:off x="5925345" y="2657594"/>
            <a:ext cx="3039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DIREZIONI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3667E57F-A1F7-445F-8791-D6353A139048}"/>
              </a:ext>
            </a:extLst>
          </p:cNvPr>
          <p:cNvSpPr txBox="1"/>
          <p:nvPr/>
        </p:nvSpPr>
        <p:spPr>
          <a:xfrm>
            <a:off x="5925345" y="2974036"/>
            <a:ext cx="5544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VARIAZIONI TATTICHE ED UTILIZZO DELLA CORTA</a:t>
            </a:r>
          </a:p>
          <a:p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BE0FF327-A82D-429E-8C91-00539B01078A}"/>
              </a:ext>
            </a:extLst>
          </p:cNvPr>
          <p:cNvSpPr txBox="1"/>
          <p:nvPr/>
        </p:nvSpPr>
        <p:spPr>
          <a:xfrm>
            <a:off x="5925345" y="3376370"/>
            <a:ext cx="292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PARTENZE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4A0DD796-EB0E-4172-A4C8-1B72B78D1DE3}"/>
              </a:ext>
            </a:extLst>
          </p:cNvPr>
          <p:cNvSpPr txBox="1"/>
          <p:nvPr/>
        </p:nvSpPr>
        <p:spPr>
          <a:xfrm>
            <a:off x="5925345" y="3609570"/>
            <a:ext cx="5029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QUALITA’ INDIVIDUALE E DI COPPIA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072E42FA-D8DD-4588-94A3-82BDE18A31A6}"/>
              </a:ext>
            </a:extLst>
          </p:cNvPr>
          <p:cNvSpPr txBox="1"/>
          <p:nvPr/>
        </p:nvSpPr>
        <p:spPr>
          <a:xfrm>
            <a:off x="5925345" y="3862773"/>
            <a:ext cx="4248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RADDOPPIO SECONDA LINEA E FAST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A374C15A-B1CB-4F62-8F7E-0E27C0209EF0}"/>
              </a:ext>
            </a:extLst>
          </p:cNvPr>
          <p:cNvSpPr txBox="1"/>
          <p:nvPr/>
        </p:nvSpPr>
        <p:spPr>
          <a:xfrm>
            <a:off x="5925345" y="4094285"/>
            <a:ext cx="3802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ASSISTENZE E SOVRACCARICHI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347FC031-AE56-490C-B368-9835952DB4AA}"/>
              </a:ext>
            </a:extLst>
          </p:cNvPr>
          <p:cNvSpPr txBox="1"/>
          <p:nvPr/>
        </p:nvSpPr>
        <p:spPr>
          <a:xfrm>
            <a:off x="5925927" y="4356295"/>
            <a:ext cx="3758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OPZIONE/LETTURA/IMPEGNO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04545EBE-EB1B-4252-A41D-9E79A24BF2D0}"/>
              </a:ext>
            </a:extLst>
          </p:cNvPr>
          <p:cNvSpPr txBox="1"/>
          <p:nvPr/>
        </p:nvSpPr>
        <p:spPr>
          <a:xfrm flipH="1">
            <a:off x="6900443" y="4722177"/>
            <a:ext cx="3409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SISTEMI FISSI O RICORRENTI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A2338584-47E3-4B1F-B8A2-6E7592C29E1E}"/>
              </a:ext>
            </a:extLst>
          </p:cNvPr>
          <p:cNvSpPr txBox="1"/>
          <p:nvPr/>
        </p:nvSpPr>
        <p:spPr>
          <a:xfrm>
            <a:off x="6900443" y="5091509"/>
            <a:ext cx="3838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DIFENSORI MENO CAPACI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2C200E53-F9DD-412F-83FA-E6BFC3A7AC4B}"/>
              </a:ext>
            </a:extLst>
          </p:cNvPr>
          <p:cNvSpPr txBox="1"/>
          <p:nvPr/>
        </p:nvSpPr>
        <p:spPr>
          <a:xfrm>
            <a:off x="5391100" y="5584517"/>
            <a:ext cx="4659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TRANSIZIONI DEI CENTRALI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753676DE-CE11-4757-BC2E-1FE2B949FBAF}"/>
              </a:ext>
            </a:extLst>
          </p:cNvPr>
          <p:cNvSpPr txBox="1"/>
          <p:nvPr/>
        </p:nvSpPr>
        <p:spPr>
          <a:xfrm>
            <a:off x="5391945" y="5845245"/>
            <a:ext cx="3705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UTILIZZO SECONDE LINEE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xmlns="" id="{FDEA8FCA-A41D-4358-B04F-68017E7E0D56}"/>
              </a:ext>
            </a:extLst>
          </p:cNvPr>
          <p:cNvSpPr txBox="1"/>
          <p:nvPr/>
        </p:nvSpPr>
        <p:spPr>
          <a:xfrm>
            <a:off x="5395727" y="6124002"/>
            <a:ext cx="4098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ATTACCANTI DI RIFERIMENTO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xmlns="" id="{36B0B1F8-8074-4188-92D6-27114B138F8E}"/>
              </a:ext>
            </a:extLst>
          </p:cNvPr>
          <p:cNvSpPr txBox="1"/>
          <p:nvPr/>
        </p:nvSpPr>
        <p:spPr>
          <a:xfrm>
            <a:off x="5396110" y="6440109"/>
            <a:ext cx="4288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DOPO DIFESA DEL PALLEGGIATORE</a:t>
            </a:r>
          </a:p>
        </p:txBody>
      </p:sp>
    </p:spTree>
    <p:extLst>
      <p:ext uri="{BB962C8B-B14F-4D97-AF65-F5344CB8AC3E}">
        <p14:creationId xmlns:p14="http://schemas.microsoft.com/office/powerpoint/2010/main" val="165634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6D4A8FEA-5721-4C73-A9E3-567ECE7E5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1183375"/>
            <a:ext cx="6410325" cy="52635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215900" algn="tl" rotWithShape="0">
              <a:srgbClr val="000000">
                <a:alpha val="52000"/>
              </a:srgbClr>
            </a:outerShdw>
            <a:reflection endPos="0" dist="508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4C4129E-2974-423D-A5BE-3ADB7C8E9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STUDIO DEL PALLEGGIATORE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4897D672-EED7-448F-8F64-2E5C98987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23" y="2052918"/>
            <a:ext cx="11989777" cy="4195481"/>
          </a:xfrm>
        </p:spPr>
        <p:txBody>
          <a:bodyPr/>
          <a:lstStyle/>
          <a:p>
            <a:pPr marL="0" indent="0">
              <a:buNone/>
            </a:pPr>
            <a:r>
              <a:rPr lang="it-IT" dirty="0">
                <a:highlight>
                  <a:srgbClr val="000000"/>
                </a:highlight>
              </a:rPr>
              <a:t>PRENDIAMO IN CONSIDERAZIONE LO STUDIO DI QUESTO RUOLO SPECIFICO IN BASE ALLE SUE:</a:t>
            </a:r>
          </a:p>
          <a:p>
            <a:pPr marL="0" indent="0">
              <a:buNone/>
            </a:pPr>
            <a:endParaRPr lang="it-IT" dirty="0">
              <a:highlight>
                <a:srgbClr val="000000"/>
              </a:highlight>
            </a:endParaRPr>
          </a:p>
          <a:p>
            <a:pPr>
              <a:buFontTx/>
              <a:buChar char="-"/>
            </a:pPr>
            <a:endParaRPr lang="it-IT" dirty="0"/>
          </a:p>
          <a:p>
            <a:pPr>
              <a:buFontTx/>
              <a:buChar char="-"/>
            </a:pPr>
            <a:r>
              <a:rPr lang="it-IT" dirty="0">
                <a:solidFill>
                  <a:srgbClr val="00B050"/>
                </a:solidFill>
                <a:highlight>
                  <a:srgbClr val="000000"/>
                </a:highlight>
              </a:rPr>
              <a:t>CARATTERISTICHE</a:t>
            </a:r>
            <a:r>
              <a:rPr lang="it-IT" dirty="0">
                <a:highlight>
                  <a:srgbClr val="000000"/>
                </a:highlight>
              </a:rPr>
              <a:t> </a:t>
            </a:r>
            <a:r>
              <a:rPr lang="it-IT" b="1" dirty="0">
                <a:highlight>
                  <a:srgbClr val="000000"/>
                </a:highlight>
              </a:rPr>
              <a:t>( tendenze tipiche riguardanti personalità, scelte, modo di giocare, posture)</a:t>
            </a:r>
          </a:p>
          <a:p>
            <a:pPr>
              <a:buFontTx/>
              <a:buChar char="-"/>
            </a:pPr>
            <a:endParaRPr lang="it-IT" dirty="0"/>
          </a:p>
          <a:p>
            <a:pPr>
              <a:buFontTx/>
              <a:buChar char="-"/>
            </a:pPr>
            <a:r>
              <a:rPr lang="it-IT" dirty="0">
                <a:solidFill>
                  <a:srgbClr val="00B050"/>
                </a:solidFill>
                <a:highlight>
                  <a:srgbClr val="000000"/>
                </a:highlight>
              </a:rPr>
              <a:t>CAPACITA’</a:t>
            </a:r>
            <a:r>
              <a:rPr lang="it-IT" dirty="0">
                <a:highlight>
                  <a:srgbClr val="000000"/>
                </a:highlight>
              </a:rPr>
              <a:t> ( qualità specifiche e attitudini naturali, che tendono ad influenzare le scelte del giocatore)     </a:t>
            </a:r>
          </a:p>
        </p:txBody>
      </p:sp>
    </p:spTree>
    <p:extLst>
      <p:ext uri="{BB962C8B-B14F-4D97-AF65-F5344CB8AC3E}">
        <p14:creationId xmlns:p14="http://schemas.microsoft.com/office/powerpoint/2010/main" val="77685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4C4129E-2974-423D-A5BE-3ADB7C8E9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900"/>
              <a:t>STUDIO DEL PALLEGGIATORE</a:t>
            </a:r>
            <a:br>
              <a:rPr lang="it-IT" sz="3900"/>
            </a:br>
            <a:r>
              <a:rPr lang="it-IT" sz="3900"/>
              <a:t>CARATTERISTCHE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4897D672-EED7-448F-8F64-2E5C98987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it-IT" sz="1700" dirty="0"/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sz="1700" dirty="0"/>
              <a:t>RICERCA DEL MURO AVVERSARIO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sz="1700" dirty="0">
                <a:hlinkClick r:id="rId3" action="ppaction://hlinkfile"/>
              </a:rPr>
              <a:t>RIPETITIVITA’ (errore, murata, punto,)  </a:t>
            </a:r>
            <a:endParaRPr lang="it-IT" sz="1700" dirty="0"/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sz="1700" dirty="0">
                <a:hlinkClick r:id="rId4" action="ppaction://hlinkfile"/>
              </a:rPr>
              <a:t>GIOCO CON IL RICETTORE</a:t>
            </a:r>
            <a:endParaRPr lang="it-IT" sz="1700" dirty="0"/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sz="1700" dirty="0">
                <a:hlinkClick r:id="rId5" action="ppaction://hlinkfile"/>
              </a:rPr>
              <a:t>ATTACCANTI DI RIFERIMENTO</a:t>
            </a:r>
            <a:r>
              <a:rPr lang="it-IT" sz="1700" dirty="0"/>
              <a:t>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sz="1700" dirty="0">
                <a:hlinkClick r:id="rId6" action="ppaction://hlinkfile"/>
              </a:rPr>
              <a:t>MOMENTO DEL SET </a:t>
            </a:r>
            <a:r>
              <a:rPr lang="it-IT" sz="1700" dirty="0"/>
              <a:t>( </a:t>
            </a:r>
            <a:r>
              <a:rPr lang="it-IT" sz="1700" dirty="0" err="1"/>
              <a:t>pre</a:t>
            </a:r>
            <a:r>
              <a:rPr lang="it-IT" sz="1700" dirty="0"/>
              <a:t>/post 20)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sz="1700" dirty="0">
                <a:hlinkClick r:id="rId7" action="ppaction://hlinkfile"/>
              </a:rPr>
              <a:t>DISTRIBUZIONE IN BASE AI PUNTI RETE</a:t>
            </a:r>
            <a:endParaRPr lang="it-IT" sz="1700" dirty="0"/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sz="1700" dirty="0"/>
              <a:t>STUDIO POSTURALE SULLA POSIZIONE DELLE MANI, SUL TIPO DI SALTO, SULLO SGUARDO, SUL CAMBIO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it-IT" sz="1700" dirty="0"/>
          </a:p>
        </p:txBody>
      </p:sp>
      <p:pic>
        <p:nvPicPr>
          <p:cNvPr id="5" name="Immagine 4" descr="Immagine che contiene sport, gara di atletica, terra, corte&#10;&#10;Descrizione generata con affidabilità molto elevata">
            <a:extLst>
              <a:ext uri="{FF2B5EF4-FFF2-40B4-BE49-F238E27FC236}">
                <a16:creationId xmlns:a16="http://schemas.microsoft.com/office/drawing/2014/main" xmlns="" id="{41650DBC-FA63-48C8-BF5B-54C20FF411A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0" r="4300" b="-1"/>
          <a:stretch/>
        </p:blipFill>
        <p:spPr>
          <a:xfrm>
            <a:off x="6210300" y="1756938"/>
            <a:ext cx="5332770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594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4C4129E-2974-423D-A5BE-3ADB7C8E9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900"/>
              <a:t>STUDIO DEL PALLEGGIATORE</a:t>
            </a:r>
            <a:br>
              <a:rPr lang="it-IT" sz="3900"/>
            </a:br>
            <a:r>
              <a:rPr lang="it-IT" sz="3900"/>
              <a:t>CAPACITA’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4897D672-EED7-448F-8F64-2E5C98987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pPr>
              <a:buFontTx/>
              <a:buChar char="-"/>
            </a:pPr>
            <a:r>
              <a:rPr lang="it-IT" dirty="0">
                <a:hlinkClick r:id="rId3" action="ppaction://hlinkfile"/>
              </a:rPr>
              <a:t>DIFFERENZA DISTRIBUZIONE CON RICE # o +</a:t>
            </a:r>
            <a:endParaRPr lang="it-IT" dirty="0"/>
          </a:p>
          <a:p>
            <a:pPr>
              <a:buFontTx/>
              <a:buChar char="-"/>
            </a:pPr>
            <a:r>
              <a:rPr lang="it-IT" dirty="0">
                <a:hlinkClick r:id="rId4" action="ppaction://hlinkfile"/>
              </a:rPr>
              <a:t>CAPACITA’ GESTIONE RICEZIONE !</a:t>
            </a:r>
            <a:endParaRPr lang="it-IT" dirty="0"/>
          </a:p>
          <a:p>
            <a:pPr>
              <a:buFontTx/>
              <a:buChar char="-"/>
            </a:pPr>
            <a:r>
              <a:rPr lang="it-IT" dirty="0">
                <a:hlinkClick r:id="rId5" action="ppaction://hlinkfile"/>
              </a:rPr>
              <a:t>ZONE DI PROVENIENZA DELLA RICEZIONE: 1/6/5</a:t>
            </a:r>
            <a:endParaRPr lang="it-IT" dirty="0"/>
          </a:p>
          <a:p>
            <a:pPr>
              <a:buFontTx/>
              <a:buChar char="-"/>
            </a:pPr>
            <a:endParaRPr lang="it-IT" dirty="0"/>
          </a:p>
        </p:txBody>
      </p:sp>
      <p:pic>
        <p:nvPicPr>
          <p:cNvPr id="5" name="Immagine 4" descr="Immagine che contiene persona, sport, terra, pavimento&#10;&#10;Descrizione generata con affidabilità molto elevata">
            <a:extLst>
              <a:ext uri="{FF2B5EF4-FFF2-40B4-BE49-F238E27FC236}">
                <a16:creationId xmlns:a16="http://schemas.microsoft.com/office/drawing/2014/main" xmlns="" id="{ADC9F3AF-08D9-4802-A44E-94D095130FF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1" r="2" b="15226"/>
          <a:stretch/>
        </p:blipFill>
        <p:spPr>
          <a:xfrm>
            <a:off x="6091916" y="2052213"/>
            <a:ext cx="5451627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009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4C4129E-2974-423D-A5BE-3ADB7C8E9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pPr algn="ctr"/>
            <a:r>
              <a:rPr lang="it-IT">
                <a:solidFill>
                  <a:srgbClr val="FF0000"/>
                </a:solidFill>
              </a:rPr>
              <a:t>STUDIO DEL PALLEGGIATORE</a:t>
            </a:r>
            <a:br>
              <a:rPr lang="it-IT">
                <a:solidFill>
                  <a:srgbClr val="FF0000"/>
                </a:solidFill>
              </a:rPr>
            </a:br>
            <a:r>
              <a:rPr lang="it-IT" sz="2800">
                <a:solidFill>
                  <a:srgbClr val="00B050"/>
                </a:solidFill>
              </a:rPr>
              <a:t>DISTRIBUZIONE PER BASI</a:t>
            </a:r>
            <a:endParaRPr lang="it-IT" sz="2800" dirty="0">
              <a:solidFill>
                <a:srgbClr val="00B05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4897D672-EED7-448F-8F64-2E5C98987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23" y="2052918"/>
            <a:ext cx="11989777" cy="4195481"/>
          </a:xfrm>
        </p:spPr>
        <p:txBody>
          <a:bodyPr/>
          <a:lstStyle/>
          <a:p>
            <a:pPr>
              <a:buFontTx/>
              <a:buChar char="-"/>
            </a:pPr>
            <a:endParaRPr lang="it-IT" dirty="0"/>
          </a:p>
          <a:p>
            <a:pPr>
              <a:buFontTx/>
              <a:buChar char="-"/>
            </a:pPr>
            <a:r>
              <a:rPr lang="it-IT" dirty="0">
                <a:hlinkClick r:id="rId2" action="ppaction://hlinkfile"/>
              </a:rPr>
              <a:t>BASE PRINCIPALE, BASI SECONDARIE</a:t>
            </a:r>
            <a:endParaRPr lang="it-IT" dirty="0"/>
          </a:p>
          <a:p>
            <a:pPr>
              <a:buFontTx/>
              <a:buChar char="-"/>
            </a:pPr>
            <a:r>
              <a:rPr lang="it-IT" dirty="0">
                <a:hlinkClick r:id="rId3" action="ppaction://hlinkfile"/>
              </a:rPr>
              <a:t>GIOCO IN APERTURA O SOVRAPPOSIZIONE </a:t>
            </a:r>
            <a:endParaRPr lang="it-IT" dirty="0"/>
          </a:p>
          <a:p>
            <a:pPr>
              <a:buFontTx/>
              <a:buChar char="-"/>
            </a:pPr>
            <a:r>
              <a:rPr lang="it-IT" dirty="0"/>
              <a:t>BASE USATA SOLO PER IL CENTRO </a:t>
            </a:r>
          </a:p>
        </p:txBody>
      </p:sp>
      <p:pic>
        <p:nvPicPr>
          <p:cNvPr id="5" name="Immagine 4" descr="Immagine che contiene persona, giocatore, recinto, sport&#10;&#10;Descrizione generata con affidabilità molto elevata">
            <a:extLst>
              <a:ext uri="{FF2B5EF4-FFF2-40B4-BE49-F238E27FC236}">
                <a16:creationId xmlns:a16="http://schemas.microsoft.com/office/drawing/2014/main" xmlns="" id="{363435DE-4F29-4645-B1B2-D7333C89B8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861" y="1590804"/>
            <a:ext cx="3511463" cy="526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2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Immagine che contiene persona, sport, gara di atletica, terra&#10;&#10;Descrizione generata con affidabilità molto elevata">
            <a:extLst>
              <a:ext uri="{FF2B5EF4-FFF2-40B4-BE49-F238E27FC236}">
                <a16:creationId xmlns:a16="http://schemas.microsoft.com/office/drawing/2014/main" xmlns="" id="{EEDD04C4-DD94-47CF-93DB-A62E6ADA8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230" y="266177"/>
            <a:ext cx="3830640" cy="2077636"/>
          </a:xfrm>
          <a:prstGeom prst="rect">
            <a:avLst/>
          </a:prstGeom>
        </p:spPr>
      </p:pic>
      <p:pic>
        <p:nvPicPr>
          <p:cNvPr id="9" name="Immagine 8" descr="Immagine che contiene sport, gara di atletica, interni, corte&#10;&#10;Descrizione generata con affidabilità molto elevata">
            <a:extLst>
              <a:ext uri="{FF2B5EF4-FFF2-40B4-BE49-F238E27FC236}">
                <a16:creationId xmlns:a16="http://schemas.microsoft.com/office/drawing/2014/main" xmlns="" id="{0FD40780-B1CE-4A92-BBB6-3A1605132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" y="128680"/>
            <a:ext cx="3371850" cy="2528888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F911CB7-6738-49D7-9BFA-FA514616C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CAMPIONATI DI SERIE B</a:t>
            </a:r>
            <a:br>
              <a:rPr lang="it-IT" dirty="0">
                <a:solidFill>
                  <a:srgbClr val="FF0000"/>
                </a:solidFill>
              </a:rPr>
            </a:b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sz="2800" dirty="0">
                <a:solidFill>
                  <a:schemeClr val="tx1"/>
                </a:solidFill>
              </a:rPr>
              <a:t>SIDE OUT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E0D3B646-8F03-49BB-8D6B-04557848D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061711"/>
            <a:ext cx="10272953" cy="4195481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                         </a:t>
            </a:r>
          </a:p>
          <a:p>
            <a:pPr marL="400050" lvl="1" indent="0">
              <a:buNone/>
            </a:pPr>
            <a:r>
              <a:rPr lang="it-IT" dirty="0"/>
              <a:t>-STUDIO LINEA DI RICEZIONE  </a:t>
            </a:r>
            <a:r>
              <a:rPr lang="it-IT" sz="4200" dirty="0"/>
              <a:t>{</a:t>
            </a:r>
          </a:p>
          <a:p>
            <a:pPr marL="400050" lvl="1" indent="0">
              <a:buNone/>
            </a:pPr>
            <a:endParaRPr lang="it-IT" sz="4200" dirty="0"/>
          </a:p>
          <a:p>
            <a:pPr marL="400050" lvl="1" indent="0">
              <a:buNone/>
            </a:pPr>
            <a:endParaRPr lang="it-IT" dirty="0"/>
          </a:p>
          <a:p>
            <a:pPr marL="400050" lvl="1" indent="0">
              <a:buNone/>
            </a:pPr>
            <a:r>
              <a:rPr lang="it-IT" dirty="0"/>
              <a:t>-STUDIO DEL PRIMO ATTACCO</a:t>
            </a:r>
            <a:r>
              <a:rPr lang="it-IT" sz="4400" dirty="0"/>
              <a:t>{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04BD2BC0-A3D8-4EB0-ABC3-5A8122E4C341}"/>
              </a:ext>
            </a:extLst>
          </p:cNvPr>
          <p:cNvSpPr txBox="1"/>
          <p:nvPr/>
        </p:nvSpPr>
        <p:spPr>
          <a:xfrm>
            <a:off x="4996242" y="2357187"/>
            <a:ext cx="3453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RICETTORE MENO EFFICACE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7D03F997-DAF8-42C0-9B0A-9BA346720AC4}"/>
              </a:ext>
            </a:extLst>
          </p:cNvPr>
          <p:cNvSpPr txBox="1"/>
          <p:nvPr/>
        </p:nvSpPr>
        <p:spPr>
          <a:xfrm>
            <a:off x="4985680" y="2709838"/>
            <a:ext cx="564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COMBINAZIONI CAPACITA’ NEGATIVE O POSITIVE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93820AF7-38EA-48E4-AE20-3741D493B16D}"/>
              </a:ext>
            </a:extLst>
          </p:cNvPr>
          <p:cNvSpPr txBox="1"/>
          <p:nvPr/>
        </p:nvSpPr>
        <p:spPr>
          <a:xfrm>
            <a:off x="4985679" y="3059668"/>
            <a:ext cx="6584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QUALITA’ DI USCITA DEI CENTRALI E RELATIVO ATTACCO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128156BD-7DC8-4AD0-9FC0-C475A3186FC1}"/>
              </a:ext>
            </a:extLst>
          </p:cNvPr>
          <p:cNvSpPr txBox="1"/>
          <p:nvPr/>
        </p:nvSpPr>
        <p:spPr>
          <a:xfrm>
            <a:off x="5105704" y="4090532"/>
            <a:ext cx="4510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PRIMA E SECONDA PREVALENZA [B1]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3ABF8FFC-EA13-48E0-BD1F-3092D890A460}"/>
              </a:ext>
            </a:extLst>
          </p:cNvPr>
          <p:cNvSpPr txBox="1"/>
          <p:nvPr/>
        </p:nvSpPr>
        <p:spPr>
          <a:xfrm>
            <a:off x="5098681" y="4450504"/>
            <a:ext cx="6584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GIOCO CON IL MURO AVVERSARIO (scelta colpi)[ B1 H.L.]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3EE4BEB5-8A56-4EE8-9438-97B2D2222CF8}"/>
              </a:ext>
            </a:extLst>
          </p:cNvPr>
          <p:cNvSpPr txBox="1"/>
          <p:nvPr/>
        </p:nvSpPr>
        <p:spPr>
          <a:xfrm>
            <a:off x="5116306" y="4798948"/>
            <a:ext cx="561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UTILIZZO DEL PALLONETTO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083E9244-8758-42C1-BE13-71A6020D2E6C}"/>
              </a:ext>
            </a:extLst>
          </p:cNvPr>
          <p:cNvSpPr txBox="1"/>
          <p:nvPr/>
        </p:nvSpPr>
        <p:spPr>
          <a:xfrm>
            <a:off x="5125097" y="5138032"/>
            <a:ext cx="5531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ATTACCO DOPO PROPRIA RICE  [ studio mirato]</a:t>
            </a:r>
          </a:p>
        </p:txBody>
      </p:sp>
    </p:spTree>
    <p:extLst>
      <p:ext uri="{BB962C8B-B14F-4D97-AF65-F5344CB8AC3E}">
        <p14:creationId xmlns:p14="http://schemas.microsoft.com/office/powerpoint/2010/main" val="92977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Immagine che contiene sport, terra, acqua, gara di atletica&#10;&#10;Descrizione generata con affidabilità molto elevata">
            <a:extLst>
              <a:ext uri="{FF2B5EF4-FFF2-40B4-BE49-F238E27FC236}">
                <a16:creationId xmlns:a16="http://schemas.microsoft.com/office/drawing/2014/main" xmlns="" id="{39461F04-B713-42D6-BB2F-428F5CFE7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76200"/>
            <a:ext cx="3040380" cy="21717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33A6AEC-8901-4586-9BFB-83784F430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CAMPIONATI DI SERIE B</a:t>
            </a:r>
            <a:br>
              <a:rPr lang="it-IT" dirty="0">
                <a:solidFill>
                  <a:srgbClr val="FF0000"/>
                </a:solidFill>
              </a:rPr>
            </a:b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sz="2800" dirty="0">
                <a:solidFill>
                  <a:schemeClr val="tx1"/>
                </a:solidFill>
              </a:rPr>
              <a:t>BREAK POINT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E0F4D16D-AE82-415C-849C-39959B802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18745"/>
            <a:ext cx="10707688" cy="4715430"/>
          </a:xfrm>
        </p:spPr>
        <p:txBody>
          <a:bodyPr/>
          <a:lstStyle/>
          <a:p>
            <a:endParaRPr lang="it-IT" dirty="0"/>
          </a:p>
          <a:p>
            <a:pPr marL="0" indent="0">
              <a:buNone/>
            </a:pPr>
            <a:r>
              <a:rPr lang="it-IT" dirty="0"/>
              <a:t>-STUDIO DELLA BATTUTA AVVERSARIA </a:t>
            </a:r>
            <a:r>
              <a:rPr lang="it-IT" sz="4400" dirty="0"/>
              <a:t>{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-STUDIO DELLE LINEE DI MURO             </a:t>
            </a:r>
            <a:r>
              <a:rPr lang="it-IT" sz="4800" dirty="0"/>
              <a:t>{</a:t>
            </a:r>
          </a:p>
          <a:p>
            <a:pPr marL="0" indent="0">
              <a:buNone/>
            </a:pPr>
            <a:r>
              <a:rPr lang="it-IT" dirty="0"/>
              <a:t>-STUDIO DELLE CORRELAZIONI MURO DIFESA </a:t>
            </a:r>
            <a:r>
              <a:rPr lang="it-IT" sz="4400" dirty="0"/>
              <a:t>{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-SVILUPPO DEL CONTRATTACCO </a:t>
            </a:r>
            <a:r>
              <a:rPr lang="it-IT" sz="4800" dirty="0"/>
              <a:t>{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DEB7BDE4-54A0-40A0-8114-EE7FF4BA9C39}"/>
              </a:ext>
            </a:extLst>
          </p:cNvPr>
          <p:cNvSpPr txBox="1"/>
          <p:nvPr/>
        </p:nvSpPr>
        <p:spPr>
          <a:xfrm>
            <a:off x="5925345" y="2492046"/>
            <a:ext cx="3171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TIPOLOGIA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E4E0FF3A-0CD7-4A11-9265-5652A549484D}"/>
              </a:ext>
            </a:extLst>
          </p:cNvPr>
          <p:cNvSpPr txBox="1"/>
          <p:nvPr/>
        </p:nvSpPr>
        <p:spPr>
          <a:xfrm>
            <a:off x="5925345" y="2868601"/>
            <a:ext cx="3039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DIREZIONI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BE0FF327-A82D-429E-8C91-00539B01078A}"/>
              </a:ext>
            </a:extLst>
          </p:cNvPr>
          <p:cNvSpPr txBox="1"/>
          <p:nvPr/>
        </p:nvSpPr>
        <p:spPr>
          <a:xfrm>
            <a:off x="5925345" y="3376370"/>
            <a:ext cx="292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PARTENZE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4A0DD796-EB0E-4172-A4C8-1B72B78D1DE3}"/>
              </a:ext>
            </a:extLst>
          </p:cNvPr>
          <p:cNvSpPr txBox="1"/>
          <p:nvPr/>
        </p:nvSpPr>
        <p:spPr>
          <a:xfrm>
            <a:off x="5925345" y="3609570"/>
            <a:ext cx="5029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QUALITA’ INDIVIDUALE E DI COPPIA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072E42FA-D8DD-4588-94A3-82BDE18A31A6}"/>
              </a:ext>
            </a:extLst>
          </p:cNvPr>
          <p:cNvSpPr txBox="1"/>
          <p:nvPr/>
        </p:nvSpPr>
        <p:spPr>
          <a:xfrm>
            <a:off x="5925345" y="3862773"/>
            <a:ext cx="472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RADDOPPIO SECONDA LINEA E FAST [B1]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A374C15A-B1CB-4F62-8F7E-0E27C0209EF0}"/>
              </a:ext>
            </a:extLst>
          </p:cNvPr>
          <p:cNvSpPr txBox="1"/>
          <p:nvPr/>
        </p:nvSpPr>
        <p:spPr>
          <a:xfrm>
            <a:off x="5925344" y="4094285"/>
            <a:ext cx="4880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ASSISTENZE E SOVRACCARICHI [ B1/B2 H.L]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347FC031-AE56-490C-B368-9835952DB4AA}"/>
              </a:ext>
            </a:extLst>
          </p:cNvPr>
          <p:cNvSpPr txBox="1"/>
          <p:nvPr/>
        </p:nvSpPr>
        <p:spPr>
          <a:xfrm>
            <a:off x="5925927" y="4356295"/>
            <a:ext cx="3228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OPZIONE/LETTURA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04545EBE-EB1B-4252-A41D-9E79A24BF2D0}"/>
              </a:ext>
            </a:extLst>
          </p:cNvPr>
          <p:cNvSpPr txBox="1"/>
          <p:nvPr/>
        </p:nvSpPr>
        <p:spPr>
          <a:xfrm flipH="1">
            <a:off x="6900443" y="4722177"/>
            <a:ext cx="3409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SISTEMI FISSI O RICORRENTI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A2338584-47E3-4B1F-B8A2-6E7592C29E1E}"/>
              </a:ext>
            </a:extLst>
          </p:cNvPr>
          <p:cNvSpPr txBox="1"/>
          <p:nvPr/>
        </p:nvSpPr>
        <p:spPr>
          <a:xfrm>
            <a:off x="6900443" y="5091509"/>
            <a:ext cx="3838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DIFENSORI MENO CAPACI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2C200E53-F9DD-412F-83FA-E6BFC3A7AC4B}"/>
              </a:ext>
            </a:extLst>
          </p:cNvPr>
          <p:cNvSpPr txBox="1"/>
          <p:nvPr/>
        </p:nvSpPr>
        <p:spPr>
          <a:xfrm>
            <a:off x="5386369" y="5682985"/>
            <a:ext cx="4659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TRANSIZIONI DEI CENTRALI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753676DE-CE11-4757-BC2E-1FE2B949FBAF}"/>
              </a:ext>
            </a:extLst>
          </p:cNvPr>
          <p:cNvSpPr txBox="1"/>
          <p:nvPr/>
        </p:nvSpPr>
        <p:spPr>
          <a:xfrm>
            <a:off x="5386369" y="6027743"/>
            <a:ext cx="3705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UTILIZZO SECONDE LINEE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xmlns="" id="{FDEA8FCA-A41D-4358-B04F-68017E7E0D56}"/>
              </a:ext>
            </a:extLst>
          </p:cNvPr>
          <p:cNvSpPr txBox="1"/>
          <p:nvPr/>
        </p:nvSpPr>
        <p:spPr>
          <a:xfrm>
            <a:off x="5395727" y="6319731"/>
            <a:ext cx="4098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ATTACCANTI DI RIFERIMENTO</a:t>
            </a:r>
          </a:p>
        </p:txBody>
      </p:sp>
      <p:pic>
        <p:nvPicPr>
          <p:cNvPr id="19" name="Immagine 18" descr="Immagine che contiene persona, sport, tennis, corte&#10;&#10;Descrizione generata con affidabilità molto elevata">
            <a:extLst>
              <a:ext uri="{FF2B5EF4-FFF2-40B4-BE49-F238E27FC236}">
                <a16:creationId xmlns:a16="http://schemas.microsoft.com/office/drawing/2014/main" xmlns="" id="{96C7FE38-57A2-4F41-B3C2-615A0439C3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471" y="110994"/>
            <a:ext cx="3086418" cy="231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1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539</Words>
  <Application>Microsoft Office PowerPoint</Application>
  <PresentationFormat>Personalizzato</PresentationFormat>
  <Paragraphs>125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Ione</vt:lpstr>
      <vt:lpstr>PREPARAZIONE DI UNA GARA</vt:lpstr>
      <vt:lpstr>CAMPIONATI DI SERIE A  SIDE OUT</vt:lpstr>
      <vt:lpstr>CAMPIONATI DI SERIE A  BREAK POINT</vt:lpstr>
      <vt:lpstr>STUDIO DEL PALLEGGIATORE</vt:lpstr>
      <vt:lpstr>STUDIO DEL PALLEGGIATORE CARATTERISTCHE</vt:lpstr>
      <vt:lpstr>STUDIO DEL PALLEGGIATORE CAPACITA’</vt:lpstr>
      <vt:lpstr>STUDIO DEL PALLEGGIATORE DISTRIBUZIONE PER BASI</vt:lpstr>
      <vt:lpstr>CAMPIONATI DI SERIE B  SIDE OUT</vt:lpstr>
      <vt:lpstr>CAMPIONATI DI SERIE B  BREAK POINT</vt:lpstr>
      <vt:lpstr>CAMPIONATI DI SERIE C-D  SIDE OUT</vt:lpstr>
      <vt:lpstr>CAMPIONATI DI SERIE C-D  BREAK 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PREPARAZIONE DI UNA GARA</dc:title>
  <dc:creator>Emanuele Aime</dc:creator>
  <cp:lastModifiedBy>Archivio</cp:lastModifiedBy>
  <cp:revision>4</cp:revision>
  <dcterms:created xsi:type="dcterms:W3CDTF">2018-09-17T15:08:55Z</dcterms:created>
  <dcterms:modified xsi:type="dcterms:W3CDTF">2018-10-16T07:20:13Z</dcterms:modified>
</cp:coreProperties>
</file>